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8.xml" ContentType="application/vnd.openxmlformats-officedocument.presentationml.slideMaster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7"/>
  </p:notesMasterIdLst>
  <p:handoutMasterIdLst>
    <p:handoutMasterId r:id="rId38"/>
  </p:handoutMasterIdLst>
  <p:sldIdLst>
    <p:sldId id="294" r:id="rId10"/>
    <p:sldId id="345" r:id="rId11"/>
    <p:sldId id="346" r:id="rId12"/>
    <p:sldId id="347" r:id="rId13"/>
    <p:sldId id="348" r:id="rId14"/>
    <p:sldId id="338" r:id="rId15"/>
    <p:sldId id="297" r:id="rId16"/>
    <p:sldId id="341" r:id="rId17"/>
    <p:sldId id="299" r:id="rId18"/>
    <p:sldId id="301" r:id="rId19"/>
    <p:sldId id="331" r:id="rId20"/>
    <p:sldId id="304" r:id="rId21"/>
    <p:sldId id="333" r:id="rId22"/>
    <p:sldId id="334" r:id="rId23"/>
    <p:sldId id="307" r:id="rId24"/>
    <p:sldId id="335" r:id="rId25"/>
    <p:sldId id="336" r:id="rId26"/>
    <p:sldId id="310" r:id="rId27"/>
    <p:sldId id="342" r:id="rId28"/>
    <p:sldId id="312" r:id="rId29"/>
    <p:sldId id="344" r:id="rId30"/>
    <p:sldId id="314" r:id="rId31"/>
    <p:sldId id="257" r:id="rId32"/>
    <p:sldId id="343" r:id="rId33"/>
    <p:sldId id="319" r:id="rId34"/>
    <p:sldId id="321" r:id="rId35"/>
    <p:sldId id="292" r:id="rId36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41" name="PK" initials="PK [11]" lastIdx="1" clrIdx="41">
    <p:extLst/>
  </p:cmAuthor>
  <p:cmAuthor id="1" name="Jason Rodriguez" initials="" lastIdx="0" clrIdx="1"/>
  <p:cmAuthor id="42" name="PK" initials="PK [12]" lastIdx="1" clrIdx="42">
    <p:extLst/>
  </p:cmAuthor>
  <p:cmAuthor id="2" name="Michael Hofmann" initials="" lastIdx="2" clrIdx="2"/>
  <p:cmAuthor id="43" name="PK" initials="PK [13]" lastIdx="1" clrIdx="43">
    <p:extLst/>
  </p:cmAuthor>
  <p:cmAuthor id="3" name="Anastasia Greene" initials="" lastIdx="2" clrIdx="3"/>
  <p:cmAuthor id="44" name="YoungSoo Yang" initials="YY" lastIdx="3" clrIdx="44">
    <p:extLst/>
  </p:cmAuthor>
  <p:cmAuthor id="4" name="Rebecca Turner" initials="RT" lastIdx="26" clrIdx="4">
    <p:extLst/>
  </p:cmAuthor>
  <p:cmAuthor id="45" name="Microsoft Office User" initials="MOU" lastIdx="2" clrIdx="45">
    <p:extLst/>
  </p:cmAuthor>
  <p:cmAuthor id="5" name="Paul Karr" initials="PK" lastIdx="16" clrIdx="5"/>
  <p:cmAuthor id="6" name="Anastasia Greene" initials="AG" lastIdx="1" clrIdx="6">
    <p:extLst/>
  </p:cmAuthor>
  <p:cmAuthor id="7" name="Anastasia Greene" initials="AG [2]" lastIdx="1" clrIdx="7">
    <p:extLst/>
  </p:cmAuthor>
  <p:cmAuthor id="8" name="Anastasia Greene" initials="AG [3]" lastIdx="1" clrIdx="8">
    <p:extLst/>
  </p:cmAuthor>
  <p:cmAuthor id="9" name="Anastasia Greene" initials="AG [4]" lastIdx="1" clrIdx="9">
    <p:extLst/>
  </p:cmAuthor>
  <p:cmAuthor id="10" name="Anastasia Greene" initials="AG [5]" lastIdx="1" clrIdx="10">
    <p:extLst/>
  </p:cmAuthor>
  <p:cmAuthor id="11" name="Anastasia Greene" initials="AG [6]" lastIdx="1" clrIdx="11">
    <p:extLst/>
  </p:cmAuthor>
  <p:cmAuthor id="12" name="Anastasia Greene" initials="AG [7]" lastIdx="1" clrIdx="12">
    <p:extLst/>
  </p:cmAuthor>
  <p:cmAuthor id="13" name="Anastasia Greene" initials="AG [8]" lastIdx="1" clrIdx="13">
    <p:extLst/>
  </p:cmAuthor>
  <p:cmAuthor id="14" name="Anastasia Greene" initials="AG [9]" lastIdx="1" clrIdx="14">
    <p:extLst/>
  </p:cmAuthor>
  <p:cmAuthor id="15" name="Anastasia Greene" initials="AG [10]" lastIdx="1" clrIdx="15">
    <p:extLst/>
  </p:cmAuthor>
  <p:cmAuthor id="16" name="Anastasia Greene" initials="AG [11]" lastIdx="1" clrIdx="16">
    <p:extLst/>
  </p:cmAuthor>
  <p:cmAuthor id="17" name="Anastasia Greene" initials="AG [12]" lastIdx="1" clrIdx="17">
    <p:extLst/>
  </p:cmAuthor>
  <p:cmAuthor id="18" name="Anastasia Greene" initials="AG [13]" lastIdx="1" clrIdx="18">
    <p:extLst/>
  </p:cmAuthor>
  <p:cmAuthor id="19" name="Anastasia Greene" initials="AG [14]" lastIdx="1" clrIdx="19">
    <p:extLst/>
  </p:cmAuthor>
  <p:cmAuthor id="20" name="Anastasia Greene" initials="AG [15]" lastIdx="1" clrIdx="20">
    <p:extLst/>
  </p:cmAuthor>
  <p:cmAuthor id="21" name="Anastasia Greene" initials="AG [16]" lastIdx="1" clrIdx="21">
    <p:extLst/>
  </p:cmAuthor>
  <p:cmAuthor id="22" name="Anastasia Greene" initials="AG [17]" lastIdx="1" clrIdx="22">
    <p:extLst/>
  </p:cmAuthor>
  <p:cmAuthor id="23" name="Anastasia Greene" initials="AG [18]" lastIdx="1" clrIdx="23">
    <p:extLst/>
  </p:cmAuthor>
  <p:cmAuthor id="24" name="Anastasia Greene" initials="AG [19]" lastIdx="1" clrIdx="24">
    <p:extLst/>
  </p:cmAuthor>
  <p:cmAuthor id="25" name="Anastasia Greene" initials="AG [20]" lastIdx="1" clrIdx="25">
    <p:extLst/>
  </p:cmAuthor>
  <p:cmAuthor id="26" name="Anastasia Greene" initials="AG [21]" lastIdx="1" clrIdx="26">
    <p:extLst/>
  </p:cmAuthor>
  <p:cmAuthor id="27" name="Anastasia Greene" initials="AG [22]" lastIdx="1" clrIdx="27">
    <p:extLst/>
  </p:cmAuthor>
  <p:cmAuthor id="28" name="Microsoft Office User" initials="Office" lastIdx="1" clrIdx="28">
    <p:extLst/>
  </p:cmAuthor>
  <p:cmAuthor id="29" name="Microsoft Office User" initials="Office [2]" lastIdx="1" clrIdx="29">
    <p:extLst/>
  </p:cmAuthor>
  <p:cmAuthor id="30" name="Microsoft Office User" initials="Office [3]" lastIdx="0" clrIdx="30">
    <p:extLst/>
  </p:cmAuthor>
  <p:cmAuthor id="31" name="PK" initials="PK" lastIdx="8" clrIdx="31">
    <p:extLst/>
  </p:cmAuthor>
  <p:cmAuthor id="32" name="PK" initials="PK [2]" lastIdx="1" clrIdx="32">
    <p:extLst/>
  </p:cmAuthor>
  <p:cmAuthor id="33" name="PK" initials="PK [3]" lastIdx="1" clrIdx="33">
    <p:extLst/>
  </p:cmAuthor>
  <p:cmAuthor id="34" name="PK" initials="PK [4]" lastIdx="1" clrIdx="34">
    <p:extLst/>
  </p:cmAuthor>
  <p:cmAuthor id="35" name="PK" initials="PK [5]" lastIdx="1" clrIdx="35">
    <p:extLst/>
  </p:cmAuthor>
  <p:cmAuthor id="36" name="PK" initials="PK [6]" lastIdx="1" clrIdx="36">
    <p:extLst/>
  </p:cmAuthor>
  <p:cmAuthor id="37" name="PK" initials="PK [7]" lastIdx="1" clrIdx="37">
    <p:extLst/>
  </p:cmAuthor>
  <p:cmAuthor id="38" name="PK" initials="PK [8]" lastIdx="1" clrIdx="38">
    <p:extLst/>
  </p:cmAuthor>
  <p:cmAuthor id="39" name="PK" initials="PK [9]" lastIdx="1" clrIdx="39">
    <p:extLst/>
  </p:cmAuthor>
  <p:cmAuthor id="40" name="PK" initials="PK [10]" lastIdx="1" clrIdx="4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00"/>
    <a:srgbClr val="DF7023"/>
    <a:srgbClr val="3A82C4"/>
    <a:srgbClr val="8A0028"/>
    <a:srgbClr val="0F787D"/>
    <a:srgbClr val="04316D"/>
    <a:srgbClr val="663F78"/>
    <a:srgbClr val="90152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 autoAdjust="0"/>
    <p:restoredTop sz="85842" autoAdjust="0"/>
  </p:normalViewPr>
  <p:slideViewPr>
    <p:cSldViewPr snapToGrid="0">
      <p:cViewPr varScale="1">
        <p:scale>
          <a:sx n="62" d="100"/>
          <a:sy n="62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5826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337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39980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69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8516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143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It’s possible that the more people who post positively about a stock, the more likely other people in their social media network are to post positively about the stock, or at least feel positively about the stock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022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3602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1332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8853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022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7930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578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l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3043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75788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827050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07525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78827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82587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manities-Background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9410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66947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2285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124554"/>
            <a:ext cx="9144000" cy="1733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=""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C3F6B1-6875-2747-9F93-E8055B20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="" xmlns:a16="http://schemas.microsoft.com/office/drawing/2014/main" id="{6F681A67-A90A-9248-9C83-44E6CF76D8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DCCFEE9-EA9E-0E46-831D-31270E77A58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84022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="" xmlns:a16="http://schemas.microsoft.com/office/drawing/2014/main" id="{B85428B1-C26C-E644-A16A-52A8ED190B9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68044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="" xmlns:a16="http://schemas.microsoft.com/office/drawing/2014/main" id="{7302E672-9132-6040-8EE2-7DDB8AFF7F2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="" xmlns:a16="http://schemas.microsoft.com/office/drawing/2014/main" id="{46541B41-7C92-E14B-9B88-BEF1ABB2EF9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4022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="" xmlns:a16="http://schemas.microsoft.com/office/drawing/2014/main" id="{78E2A575-45E0-4C44-B62D-96039BCEAD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68044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DB540807-55EF-2144-89E7-5040E1B24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130327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18497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="" xmlns:p14="http://schemas.microsoft.com/office/powerpoint/2010/main" val="3210053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506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6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="" xmlns:p14="http://schemas.microsoft.com/office/powerpoint/2010/main" val="36208966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9048" y="5232347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232904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259512"/>
            <a:ext cx="9144000" cy="1598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51726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="" xmlns:p14="http://schemas.microsoft.com/office/powerpoint/2010/main" val="217288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6921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51236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87771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8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7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4" y="418355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225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4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Arial"/>
                <a:cs typeface="Arial"/>
              </a:defRPr>
            </a:lvl1pPr>
            <a:lvl3pPr marL="685800" indent="0">
              <a:buNone/>
              <a:defRPr sz="2025"/>
            </a:lvl3pPr>
            <a:lvl4pPr marL="1028700" indent="0">
              <a:buNone/>
              <a:defRPr sz="2025"/>
            </a:lvl4pPr>
            <a:lvl5pPr marL="1371600" indent="0">
              <a:buNone/>
              <a:defRPr sz="2025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4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2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2879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  <p:sldLayoutId id="2147483810" r:id="rId7"/>
    <p:sldLayoutId id="2147483811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  <p:sldLayoutId id="2147483806" r:id="rId4"/>
    <p:sldLayoutId id="2147483807" r:id="rId5"/>
    <p:sldLayoutId id="2147483808" r:id="rId6"/>
    <p:sldLayoutId id="214748380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ter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99535"/>
            <a:ext cx="91440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9143995" cy="9018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  <p:sldLayoutId id="214748381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jpeg"/><Relationship Id="rId11" Type="http://schemas.openxmlformats.org/officeDocument/2006/relationships/image" Target="../media/image79.jpeg"/><Relationship Id="rId5" Type="http://schemas.openxmlformats.org/officeDocument/2006/relationships/image" Target="../media/image74.jpeg"/><Relationship Id="rId10" Type="http://schemas.openxmlformats.org/officeDocument/2006/relationships/image" Target="../media/image78.jpeg"/><Relationship Id="rId4" Type="http://schemas.openxmlformats.org/officeDocument/2006/relationships/image" Target="../media/image73.jpeg"/><Relationship Id="rId9" Type="http://schemas.openxmlformats.org/officeDocument/2006/relationships/image" Target="../media/image7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123825" y="2619812"/>
            <a:ext cx="6853749" cy="1204686"/>
          </a:xfrm>
        </p:spPr>
        <p:txBody>
          <a:bodyPr/>
          <a:lstStyle/>
          <a:p>
            <a:r>
              <a:rPr lang="en-US" dirty="0"/>
              <a:t>A source deck for use in university presentations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1725706"/>
            <a:ext cx="6126850" cy="679870"/>
          </a:xfrm>
        </p:spPr>
        <p:txBody>
          <a:bodyPr/>
          <a:lstStyle/>
          <a:p>
            <a:r>
              <a:rPr lang="en-US" dirty="0" smtClean="0"/>
              <a:t>Stock Recommendation Engine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Division of Communications and Marketing</a:t>
            </a:r>
          </a:p>
          <a:p>
            <a:r>
              <a:rPr lang="en-US" dirty="0"/>
              <a:t>Updated October 2019</a:t>
            </a:r>
          </a:p>
        </p:txBody>
      </p:sp>
    </p:spTree>
    <p:extLst>
      <p:ext uri="{BB962C8B-B14F-4D97-AF65-F5344CB8AC3E}">
        <p14:creationId xmlns="" xmlns:p14="http://schemas.microsoft.com/office/powerpoint/2010/main" val="2115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Created the field of scientific management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Gantt Chart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Co-founded GM and Texas Instruments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Won a Nobel Prize for discovering the neutrino, a key component of the Big Bang theory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and Future Pioneers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Stevens alumni have followed in the footsteps of the university’s founding family to become modern-day game-changers: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27391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 Created the art form known as the mobile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Directed command, service and lunar module design for NASA’s Apollo moon missions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IMAP email protocol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bubble wrap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1988956"/>
            <a:ext cx="1701210" cy="141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808479" y="1988955"/>
            <a:ext cx="2738992" cy="141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853"/>
          <a:stretch/>
        </p:blipFill>
        <p:spPr>
          <a:xfrm>
            <a:off x="1872720" y="1988956"/>
            <a:ext cx="1734832" cy="1418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748398" y="1988956"/>
            <a:ext cx="2405628" cy="14139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94989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Leadership</a:t>
            </a:r>
          </a:p>
        </p:txBody>
      </p:sp>
      <p:pic>
        <p:nvPicPr>
          <p:cNvPr id="6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641052" y="1475137"/>
            <a:ext cx="1801570" cy="2194804"/>
          </a:xfrm>
          <a:prstGeom prst="rect">
            <a:avLst/>
          </a:prstGeom>
          <a:ln>
            <a:noFill/>
          </a:ln>
        </p:spPr>
      </p:pic>
      <p:pic>
        <p:nvPicPr>
          <p:cNvPr id="7" name="Picture Placeholder 3" descr="Nariman-Farvardin-potrait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0575" y="1477958"/>
            <a:ext cx="1839913" cy="2189162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05133" y="3808977"/>
            <a:ext cx="22714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Nariman Farvardin, President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 distinguished higher education leader and accomplished researcher, entrepreneur and inventor in data communication, image coding and wireless communication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2182" y="3804047"/>
            <a:ext cx="2134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Christophe Pierre, Provost &amp; VP of Academic Affairs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An accomplished academic administrator and an internationally acclaimed scholar in the fields of vibration and structural dynamics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5328" y="3793311"/>
            <a:ext cx="227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Stephen T. Boswell, Chairman of the Board of Trustees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President and CEO of Boswell Engineering, co-founder of </a:t>
            </a:r>
            <a:r>
              <a:rPr lang="en-US" sz="1200" i="1" dirty="0" err="1">
                <a:solidFill>
                  <a:srgbClr val="002A4C"/>
                </a:solidFill>
                <a:latin typeface="Arial"/>
                <a:cs typeface="Arial"/>
              </a:rPr>
              <a:t>ConnectOne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 Bank and trustee of Hackensack Meridian Health</a:t>
            </a:r>
          </a:p>
        </p:txBody>
      </p:sp>
      <p:pic>
        <p:nvPicPr>
          <p:cNvPr id="11" name="Picture Placeholder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453185" y="1475137"/>
            <a:ext cx="1784507" cy="21948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69860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Research Pillars</a:t>
            </a:r>
            <a:br>
              <a:rPr lang="en-US" dirty="0"/>
            </a:b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901" y="1232760"/>
            <a:ext cx="2189825" cy="287464"/>
          </a:xfr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Areas of Focus:</a:t>
            </a:r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11150" y="1619252"/>
            <a:ext cx="8360062" cy="2254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150" y="3988276"/>
            <a:ext cx="14224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Artificial Intelligence, Machine Learning and Cybersecurity</a:t>
            </a:r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4057" y="3988276"/>
            <a:ext cx="1187449" cy="155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Biomedical Engineering, Healthcare and Life Sciences</a:t>
            </a:r>
          </a:p>
          <a:p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086256" y="3988276"/>
            <a:ext cx="11874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Complex Systems and Networks</a:t>
            </a:r>
          </a:p>
          <a:p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3755" y="3988276"/>
            <a:ext cx="103504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Data Science and Information Systems</a:t>
            </a:r>
          </a:p>
          <a:p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904962" y="3988276"/>
            <a:ext cx="11112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Financial Systems and Technologies</a:t>
            </a:r>
          </a:p>
          <a:p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2552" y="3988276"/>
            <a:ext cx="1193799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Resilience and Sustainability</a:t>
            </a: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51657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B7D5B05-4533-C344-91FE-4892EBADC4CA}"/>
              </a:ext>
            </a:extLst>
          </p:cNvPr>
          <p:cNvCxnSpPr/>
          <p:nvPr/>
        </p:nvCxnSpPr>
        <p:spPr>
          <a:xfrm>
            <a:off x="3051465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EFDA1C36-25A6-CB4B-91CB-27C9BD015959}"/>
              </a:ext>
            </a:extLst>
          </p:cNvPr>
          <p:cNvCxnSpPr/>
          <p:nvPr/>
        </p:nvCxnSpPr>
        <p:spPr>
          <a:xfrm>
            <a:off x="4509971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A5605156-5871-714C-8BA2-F28B75E3C4D7}"/>
              </a:ext>
            </a:extLst>
          </p:cNvPr>
          <p:cNvCxnSpPr/>
          <p:nvPr/>
        </p:nvCxnSpPr>
        <p:spPr>
          <a:xfrm>
            <a:off x="5862678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25DEC1DD-11A5-504D-A9A1-095A3BC50851}"/>
              </a:ext>
            </a:extLst>
          </p:cNvPr>
          <p:cNvCxnSpPr/>
          <p:nvPr/>
        </p:nvCxnSpPr>
        <p:spPr>
          <a:xfrm>
            <a:off x="7283399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6809DB13-C44E-2F4C-A7BD-E0A2190C74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5397332"/>
            <a:ext cx="6187747" cy="86177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$30.9 million in research expenditures in FY17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$42 million in research expenditures in FY18</a:t>
            </a:r>
          </a:p>
        </p:txBody>
      </p:sp>
    </p:spTree>
    <p:extLst>
      <p:ext uri="{BB962C8B-B14F-4D97-AF65-F5344CB8AC3E}">
        <p14:creationId xmlns="" xmlns:p14="http://schemas.microsoft.com/office/powerpoint/2010/main" val="309788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Facts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14647729"/>
              </p:ext>
            </p:extLst>
          </p:nvPr>
        </p:nvGraphicFramePr>
        <p:xfrm>
          <a:off x="0" y="1396997"/>
          <a:ext cx="9144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436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283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3,431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3,498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10:1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Student-faculty Ratio</a:t>
                      </a:r>
                      <a:endParaRPr lang="en-US" sz="1800" baseline="30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290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Full-time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Faculty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7101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Majors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Master’s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Ph.D.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24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DEGREES: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B.E., B.S., B.A., Engineer, M.S., M.A., M.Eng., MBA, Ph.D. 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Active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Research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Centers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0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95%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First-year 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Retention Rate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87%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6-year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Graduation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55000">
                          <a:schemeClr val="accent5">
                            <a:lumMod val="75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86767" y="5899044"/>
            <a:ext cx="4867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Enrollment figures reflect Fall 2018 census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6840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Rankings and Recognition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61358" y="1431427"/>
            <a:ext cx="286755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Top Earnings</a:t>
            </a:r>
          </a:p>
          <a:p>
            <a:r>
              <a:rPr lang="en-US" sz="1100" dirty="0">
                <a:latin typeface="Arial"/>
                <a:cs typeface="Arial"/>
              </a:rPr>
              <a:t>Ranked among the 30 U.S. “colleges where students go on to earn the most money,” 2018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27931" y="1421818"/>
            <a:ext cx="281607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  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Increase</a:t>
            </a:r>
          </a:p>
          <a:p>
            <a:r>
              <a:rPr lang="en-US" sz="1100" dirty="0">
                <a:latin typeface="Arial"/>
                <a:cs typeface="Arial"/>
              </a:rPr>
              <a:t>In U.S. News &amp; World Report’s ranking of the Top National Universities, from 88 in 2012 to 74 in the 2020 edition</a:t>
            </a:r>
          </a:p>
        </p:txBody>
      </p:sp>
      <p:sp>
        <p:nvSpPr>
          <p:cNvPr id="66" name="Up Arrow 65"/>
          <p:cNvSpPr/>
          <p:nvPr/>
        </p:nvSpPr>
        <p:spPr>
          <a:xfrm>
            <a:off x="6312340" y="1603109"/>
            <a:ext cx="372368" cy="392226"/>
          </a:xfrm>
          <a:prstGeom prst="upArrow">
            <a:avLst/>
          </a:prstGeom>
          <a:solidFill>
            <a:srgbClr val="0F78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F787D"/>
              </a:solidFill>
              <a:latin typeface="Arial"/>
              <a:cs typeface="Arial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832" y="1669394"/>
            <a:ext cx="1424010" cy="348091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20543" y="3092339"/>
            <a:ext cx="3032212" cy="1184940"/>
            <a:chOff x="243271" y="3809605"/>
            <a:chExt cx="2527971" cy="1184940"/>
          </a:xfrm>
        </p:grpSpPr>
        <p:sp>
          <p:nvSpPr>
            <p:cNvPr id="73" name="TextBox 72"/>
            <p:cNvSpPr txBox="1"/>
            <p:nvPr/>
          </p:nvSpPr>
          <p:spPr>
            <a:xfrm>
              <a:off x="243271" y="3809605"/>
              <a:ext cx="2527971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7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Career Placement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611" y="3957757"/>
              <a:ext cx="943252" cy="486586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288916" y="4712979"/>
            <a:ext cx="2503009" cy="1184940"/>
            <a:chOff x="6137096" y="3922055"/>
            <a:chExt cx="2503009" cy="1184940"/>
          </a:xfrm>
        </p:grpSpPr>
        <p:sp>
          <p:nvSpPr>
            <p:cNvPr id="76" name="TextBox 75"/>
            <p:cNvSpPr txBox="1"/>
            <p:nvPr/>
          </p:nvSpPr>
          <p:spPr>
            <a:xfrm>
              <a:off x="6137096" y="3922055"/>
              <a:ext cx="2503009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13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Mid-Career Salaries</a:t>
              </a:r>
            </a:p>
            <a:p>
              <a:r>
                <a:rPr lang="en-US" sz="1100" dirty="0">
                  <a:latin typeface="Arial"/>
                  <a:cs typeface="Arial"/>
                </a:rPr>
                <a:t>2019-2020 College Salary Report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4465" y="3997384"/>
              <a:ext cx="1171376" cy="393509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320543" y="1441224"/>
            <a:ext cx="2682145" cy="1354217"/>
            <a:chOff x="3363073" y="3660473"/>
            <a:chExt cx="2682145" cy="1354217"/>
          </a:xfrm>
        </p:grpSpPr>
        <p:sp>
          <p:nvSpPr>
            <p:cNvPr id="79" name="TextBox 78"/>
            <p:cNvSpPr txBox="1"/>
            <p:nvPr/>
          </p:nvSpPr>
          <p:spPr>
            <a:xfrm>
              <a:off x="3363073" y="3660473"/>
              <a:ext cx="268214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15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Return on Investment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20-year net return on </a:t>
              </a: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investment (with </a:t>
              </a:r>
              <a:br>
                <a:rPr lang="en-US" sz="1100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financial aid), 2018 College ROI Report</a:t>
              </a: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7035" y="3822358"/>
              <a:ext cx="1185690" cy="398318"/>
            </a:xfrm>
            <a:prstGeom prst="rect">
              <a:avLst/>
            </a:prstGeom>
          </p:spPr>
        </p:pic>
      </p:grpSp>
      <p:cxnSp>
        <p:nvCxnSpPr>
          <p:cNvPr id="81" name="Straight Connector 80"/>
          <p:cNvCxnSpPr/>
          <p:nvPr/>
        </p:nvCxnSpPr>
        <p:spPr>
          <a:xfrm>
            <a:off x="125730" y="3043195"/>
            <a:ext cx="8837390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139963" y="1451665"/>
            <a:ext cx="37712" cy="4730926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260504" y="1460154"/>
            <a:ext cx="65798" cy="472243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2302" y="4502972"/>
            <a:ext cx="8780818" cy="1418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82467" y="4712979"/>
            <a:ext cx="290594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Smallest Gender Gap in Pay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 reported in Forbes, 2018</a:t>
            </a:r>
          </a:p>
        </p:txBody>
      </p:sp>
      <p:pic>
        <p:nvPicPr>
          <p:cNvPr id="32" name="Picture 31" descr="CNBC_logo.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072" y="1381160"/>
            <a:ext cx="862941" cy="6438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256117" y="3283119"/>
            <a:ext cx="2913611" cy="1169551"/>
            <a:chOff x="3256117" y="3283119"/>
            <a:chExt cx="2913611" cy="1169551"/>
          </a:xfrm>
        </p:grpSpPr>
        <p:sp>
          <p:nvSpPr>
            <p:cNvPr id="68" name="TextBox 67"/>
            <p:cNvSpPr txBox="1"/>
            <p:nvPr/>
          </p:nvSpPr>
          <p:spPr>
            <a:xfrm>
              <a:off x="3256117" y="3283119"/>
              <a:ext cx="264848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Most Innovative Colleges</a:t>
              </a:r>
            </a:p>
            <a:p>
              <a:r>
                <a:rPr lang="en-US" sz="1100" dirty="0">
                  <a:latin typeface="Arial"/>
                  <a:cs typeface="Arial"/>
                </a:rPr>
                <a:t>U.S.  News &amp; World Report </a:t>
              </a:r>
              <a:br>
                <a:rPr lang="en-US" sz="1100" dirty="0">
                  <a:latin typeface="Arial"/>
                  <a:cs typeface="Arial"/>
                </a:rPr>
              </a:br>
              <a:r>
                <a:rPr lang="en-US" sz="1100" dirty="0">
                  <a:latin typeface="Arial"/>
                  <a:cs typeface="Arial"/>
                </a:rPr>
                <a:t>National Universities, 2018 edition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5718" y="3388351"/>
              <a:ext cx="1424010" cy="34809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341339" y="3228089"/>
            <a:ext cx="2589523" cy="1055304"/>
            <a:chOff x="6341339" y="3228089"/>
            <a:chExt cx="2589523" cy="1055304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464" y="3228089"/>
              <a:ext cx="1131398" cy="48658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341339" y="3283119"/>
              <a:ext cx="1848583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Internships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740" y="4797825"/>
            <a:ext cx="1304761" cy="3414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EBBAC10-C042-A848-A03B-6CE0B03B3D04}"/>
              </a:ext>
            </a:extLst>
          </p:cNvPr>
          <p:cNvSpPr txBox="1"/>
          <p:nvPr/>
        </p:nvSpPr>
        <p:spPr>
          <a:xfrm>
            <a:off x="6419440" y="4583951"/>
            <a:ext cx="250190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dirty="0">
              <a:solidFill>
                <a:srgbClr val="B31138"/>
              </a:solidFill>
              <a:latin typeface="Arial"/>
              <a:cs typeface="Arial"/>
            </a:endParaRPr>
          </a:p>
          <a:p>
            <a:pPr algn="ctr"/>
            <a:r>
              <a:rPr lang="en-US" sz="1100" dirty="0">
                <a:latin typeface="Arial"/>
                <a:cs typeface="Arial"/>
              </a:rPr>
              <a:t>Named by MarketWatch  as one of the top schools in the nation where </a:t>
            </a:r>
            <a: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  <a:t>WOMEN IN STEM</a:t>
            </a:r>
            <a:b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flourish, 2016</a:t>
            </a:r>
          </a:p>
        </p:txBody>
      </p:sp>
      <p:pic>
        <p:nvPicPr>
          <p:cNvPr id="39" name="Picture 38" descr="MW-CV573_new_mk_20141002184947_ME.jpg">
            <a:extLst>
              <a:ext uri="{FF2B5EF4-FFF2-40B4-BE49-F238E27FC236}">
                <a16:creationId xmlns="" xmlns:a16="http://schemas.microsoft.com/office/drawing/2014/main" id="{4B19BCCE-C173-0C44-A477-B359D2F4B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331" y="4683907"/>
            <a:ext cx="1263864" cy="5095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9668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Program Rankings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9500" y="5085707"/>
            <a:ext cx="33909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3 Top 20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Business Master’s Programs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(Business Analytics, Management, Financial Engineering) The Financial Engineer, 2018-2019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556" y="5033252"/>
            <a:ext cx="601722" cy="6017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94981" y="1662933"/>
            <a:ext cx="275107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Business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Programs (non-MBA)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46431" y="3434171"/>
            <a:ext cx="2845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#22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Engineering Programs 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7526" y="3434171"/>
            <a:ext cx="24344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#45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MBA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8389" y="1663378"/>
            <a:ext cx="293988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#8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Computer Information Technology Programs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47526" y="1023481"/>
            <a:ext cx="3629691" cy="804862"/>
          </a:xfrm>
        </p:spPr>
        <p:txBody>
          <a:bodyPr/>
          <a:lstStyle/>
          <a:p>
            <a:r>
              <a:rPr lang="en-US" sz="2200" dirty="0"/>
              <a:t>Graduate Program Rankings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59526" y="2455881"/>
            <a:ext cx="229040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#9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Computer Science Degree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USA Today, 2016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522817" y="1023481"/>
            <a:ext cx="3145281" cy="804862"/>
          </a:xfrm>
        </p:spPr>
        <p:txBody>
          <a:bodyPr/>
          <a:lstStyle/>
          <a:p>
            <a:r>
              <a:rPr lang="en-US" sz="2200" dirty="0"/>
              <a:t>Undergraduate</a:t>
            </a:r>
          </a:p>
          <a:p>
            <a:r>
              <a:rPr lang="en-US" sz="2200" dirty="0"/>
              <a:t>Program Rankings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37242" y="4454765"/>
            <a:ext cx="22888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 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Master’s in Information Science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College Values Online, 2017</a:t>
            </a:r>
            <a:endParaRPr lang="en-US" sz="1100" dirty="0">
              <a:latin typeface="Arial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973" y="1690290"/>
            <a:ext cx="1283555" cy="31375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605115" y="5085707"/>
            <a:ext cx="283045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#33 </a:t>
            </a:r>
            <a:endParaRPr lang="en-US" sz="4400" b="1" dirty="0">
              <a:solidFill>
                <a:srgbClr val="0F787D"/>
              </a:solidFill>
              <a:latin typeface="Arial"/>
              <a:cs typeface="Arial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Systems Engineering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U.S. News &amp; World Report, 2020</a:t>
            </a:r>
          </a:p>
        </p:txBody>
      </p:sp>
      <p:pic>
        <p:nvPicPr>
          <p:cNvPr id="2050" name="Picture 2" descr="Image result for usa today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4371" y="2255217"/>
            <a:ext cx="1322171" cy="5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692" y="3412181"/>
            <a:ext cx="1283555" cy="3137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916" y="1696320"/>
            <a:ext cx="1283555" cy="3137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343" y="3405747"/>
            <a:ext cx="1283555" cy="31375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915" y="5004248"/>
            <a:ext cx="1283555" cy="3137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3A371A9-0701-7348-BBB6-88AFEACCA79A}"/>
              </a:ext>
            </a:extLst>
          </p:cNvPr>
          <p:cNvCxnSpPr>
            <a:cxnSpLocks/>
          </p:cNvCxnSpPr>
          <p:nvPr/>
        </p:nvCxnSpPr>
        <p:spPr>
          <a:xfrm>
            <a:off x="-609600" y="4825155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9F5279AA-60BF-514F-979D-D17691972052}"/>
              </a:ext>
            </a:extLst>
          </p:cNvPr>
          <p:cNvCxnSpPr>
            <a:cxnSpLocks/>
          </p:cNvCxnSpPr>
          <p:nvPr/>
        </p:nvCxnSpPr>
        <p:spPr>
          <a:xfrm>
            <a:off x="-609600" y="3253530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BEDB167-EF62-E344-9525-9B3EE0AE7FDB}"/>
              </a:ext>
            </a:extLst>
          </p:cNvPr>
          <p:cNvCxnSpPr>
            <a:cxnSpLocks/>
          </p:cNvCxnSpPr>
          <p:nvPr/>
        </p:nvCxnSpPr>
        <p:spPr>
          <a:xfrm>
            <a:off x="6443062" y="4057418"/>
            <a:ext cx="32781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ACE4A0C5-1691-EF4A-BCDC-F41B286A87F9}"/>
              </a:ext>
            </a:extLst>
          </p:cNvPr>
          <p:cNvCxnSpPr>
            <a:cxnSpLocks/>
          </p:cNvCxnSpPr>
          <p:nvPr/>
        </p:nvCxnSpPr>
        <p:spPr>
          <a:xfrm>
            <a:off x="3520987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7E70A273-65E7-D948-8AB0-72D6BA75CE66}"/>
              </a:ext>
            </a:extLst>
          </p:cNvPr>
          <p:cNvCxnSpPr>
            <a:cxnSpLocks/>
          </p:cNvCxnSpPr>
          <p:nvPr/>
        </p:nvCxnSpPr>
        <p:spPr>
          <a:xfrm>
            <a:off x="6472150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7127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University on the Rise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660" y="1126203"/>
            <a:ext cx="3161122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Class of 2022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The largest and most </a:t>
            </a:r>
          </a:p>
          <a:p>
            <a:r>
              <a:rPr lang="en-US" sz="1600" b="1" dirty="0">
                <a:latin typeface="Arial"/>
                <a:cs typeface="Arial"/>
              </a:rPr>
              <a:t>academically talented freshman </a:t>
            </a:r>
          </a:p>
          <a:p>
            <a:r>
              <a:rPr lang="en-US" sz="1600" b="1" dirty="0">
                <a:latin typeface="Arial"/>
                <a:cs typeface="Arial"/>
              </a:rPr>
              <a:t>class in Stevens history</a:t>
            </a:r>
          </a:p>
          <a:p>
            <a:r>
              <a:rPr lang="en-US" sz="1600" dirty="0">
                <a:latin typeface="Arial"/>
                <a:cs typeface="Arial"/>
              </a:rPr>
              <a:t>SAT Range: 1330-1480</a:t>
            </a:r>
          </a:p>
          <a:p>
            <a:r>
              <a:rPr lang="en-US" sz="1100" dirty="0">
                <a:latin typeface="Arial"/>
                <a:cs typeface="Arial"/>
              </a:rPr>
              <a:t>(middle 50%)</a:t>
            </a:r>
          </a:p>
        </p:txBody>
      </p:sp>
      <p:sp>
        <p:nvSpPr>
          <p:cNvPr id="6" name="Up Arrow 5"/>
          <p:cNvSpPr/>
          <p:nvPr/>
        </p:nvSpPr>
        <p:spPr>
          <a:xfrm>
            <a:off x="666750" y="2813419"/>
            <a:ext cx="1912580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542" y="3725294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157%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4371" y="3747675"/>
            <a:ext cx="2770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9,265 First-Time, Full-Time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Applicants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7542" y="4436265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81%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3896" y="4472903"/>
            <a:ext cx="2828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1,009 First-Time, Full-Time </a:t>
            </a:r>
          </a:p>
          <a:p>
            <a:r>
              <a:rPr lang="en-US" sz="1600" b="1" dirty="0">
                <a:latin typeface="Arial"/>
                <a:cs typeface="Arial"/>
              </a:rPr>
              <a:t>New Students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542" y="5155395"/>
            <a:ext cx="125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41%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8021" y="517140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3,431 Undergraduate</a:t>
            </a:r>
          </a:p>
          <a:p>
            <a:r>
              <a:rPr lang="en-US" sz="1600" b="1" dirty="0">
                <a:latin typeface="Arial"/>
                <a:cs typeface="Arial"/>
              </a:rPr>
              <a:t>Enrollment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8443" y="1118931"/>
            <a:ext cx="442265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Unprecedented</a:t>
            </a:r>
          </a:p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Graduate Enrollment Growth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Prospective student interest is</a:t>
            </a:r>
          </a:p>
          <a:p>
            <a:r>
              <a:rPr lang="en-US" sz="1600" b="1" dirty="0">
                <a:latin typeface="Arial"/>
                <a:cs typeface="Arial"/>
              </a:rPr>
              <a:t>stronger than ever.</a:t>
            </a:r>
          </a:p>
        </p:txBody>
      </p:sp>
      <p:sp>
        <p:nvSpPr>
          <p:cNvPr id="14" name="Up Arrow 13"/>
          <p:cNvSpPr/>
          <p:nvPr/>
        </p:nvSpPr>
        <p:spPr>
          <a:xfrm>
            <a:off x="4898388" y="2820199"/>
            <a:ext cx="1877281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2192" y="3725295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145%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8682" y="3761950"/>
            <a:ext cx="197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7,892 Applications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22193" y="4466019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28207" y="4468864"/>
            <a:ext cx="25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3,498 Graduate Enrollment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2193" y="5155394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73%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28207" y="5211209"/>
            <a:ext cx="20354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2,274 Full-Time 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Graduate Students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09" y="6005606"/>
            <a:ext cx="6521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latin typeface="Arial"/>
                <a:cs typeface="Arial"/>
              </a:rPr>
              <a:t>Enrollment figures reflect Fall 2018 census data. Percent increases reflect growth since 2011.</a:t>
            </a:r>
          </a:p>
        </p:txBody>
      </p:sp>
    </p:spTree>
    <p:extLst>
      <p:ext uri="{BB962C8B-B14F-4D97-AF65-F5344CB8AC3E}">
        <p14:creationId xmlns="" xmlns:p14="http://schemas.microsoft.com/office/powerpoint/2010/main" val="286607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Lifelong Returns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Stellar student outcomes are a Stevens standard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EBEAE8-AD8A-B54A-88F9-60A46240CB95}"/>
              </a:ext>
            </a:extLst>
          </p:cNvPr>
          <p:cNvSpPr txBox="1"/>
          <p:nvPr/>
        </p:nvSpPr>
        <p:spPr>
          <a:xfrm>
            <a:off x="317714" y="5816894"/>
            <a:ext cx="575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from the Career Outcomes Report for the Class of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2CAA427-FF88-8D4B-9951-C24DE16297F5}"/>
              </a:ext>
            </a:extLst>
          </p:cNvPr>
          <p:cNvSpPr txBox="1"/>
          <p:nvPr/>
        </p:nvSpPr>
        <p:spPr>
          <a:xfrm>
            <a:off x="3129693" y="2104743"/>
            <a:ext cx="377480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Average starting salary of graduates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74FEF1-B764-CD4C-8B94-CEC346CF9267}"/>
              </a:ext>
            </a:extLst>
          </p:cNvPr>
          <p:cNvSpPr txBox="1"/>
          <p:nvPr/>
        </p:nvSpPr>
        <p:spPr>
          <a:xfrm>
            <a:off x="317714" y="1553916"/>
            <a:ext cx="2967927" cy="923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b="1" dirty="0">
                <a:solidFill>
                  <a:srgbClr val="0F78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$71,400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517096A-910C-584F-8CF3-B305C09797EC}"/>
              </a:ext>
            </a:extLst>
          </p:cNvPr>
          <p:cNvSpPr txBox="1"/>
          <p:nvPr/>
        </p:nvSpPr>
        <p:spPr>
          <a:xfrm>
            <a:off x="1913558" y="3006714"/>
            <a:ext cx="37743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students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secured intended outcomes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within six months of graduation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E8FC509-579F-A04C-A54C-5FDDEB1D1EEE}"/>
              </a:ext>
            </a:extLst>
          </p:cNvPr>
          <p:cNvSpPr txBox="1"/>
          <p:nvPr/>
        </p:nvSpPr>
        <p:spPr>
          <a:xfrm>
            <a:off x="317714" y="2685463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8A0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B4E33B9-8335-A840-BD69-94700D67975F}"/>
              </a:ext>
            </a:extLst>
          </p:cNvPr>
          <p:cNvSpPr txBox="1"/>
          <p:nvPr/>
        </p:nvSpPr>
        <p:spPr>
          <a:xfrm>
            <a:off x="1913558" y="4196360"/>
            <a:ext cx="285217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had their outcomes finalized prior to graduation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78AC36-4E4A-B742-BF8A-EEEC91B485E4}"/>
              </a:ext>
            </a:extLst>
          </p:cNvPr>
          <p:cNvSpPr txBox="1"/>
          <p:nvPr/>
        </p:nvSpPr>
        <p:spPr>
          <a:xfrm>
            <a:off x="317714" y="3875109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DF70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79%</a:t>
            </a:r>
          </a:p>
        </p:txBody>
      </p:sp>
    </p:spTree>
    <p:extLst>
      <p:ext uri="{BB962C8B-B14F-4D97-AF65-F5344CB8AC3E}">
        <p14:creationId xmlns="" xmlns:p14="http://schemas.microsoft.com/office/powerpoint/2010/main" val="217309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35643856"/>
              </p:ext>
            </p:extLst>
          </p:nvPr>
        </p:nvGraphicFramePr>
        <p:xfrm>
          <a:off x="442210" y="1990764"/>
          <a:ext cx="8259579" cy="39241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2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79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162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450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025705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 Fingernail-Size Gadget Could Prevent Babies From Being Stillborn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How Big A Threat Is An Electromagnetic Attack?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7/27/2019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2953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Football’s Concussion Crisis Is Awash With Pseudoscience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10/2/2019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Bursting the Aquarium Bubble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4/25/2019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Have You Seen Any Nazi Uranium? These Researchers Want to Know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8/31/2019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CEO Hubris Costs Millions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10/13/2018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236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Quantum Gravity Could Reverse Cause And Effect </a:t>
                      </a:r>
                      <a:endParaRPr lang="en-US" sz="120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8/29/2019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AI Could Make Cyberattacks More Dangerous, Harder to Detect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11/13/2018</a:t>
                      </a:r>
                    </a:p>
                    <a:p>
                      <a:pPr marL="0" algn="l" defTabSz="457200" rtl="0" eaLnBrk="1" latinLnBrk="0" hangingPunct="1"/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in the News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National media attention for topics ranging from leadership and financial systems to coastal resiliency and cybersecurity.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9250" y="1877928"/>
            <a:ext cx="817066" cy="817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91" y="4873545"/>
            <a:ext cx="928084" cy="9280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2907366" y="3359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80" y="2042830"/>
            <a:ext cx="1257106" cy="59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54" y="4109755"/>
            <a:ext cx="1246158" cy="4070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53" y="3193288"/>
            <a:ext cx="1304761" cy="268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182" y="3803167"/>
            <a:ext cx="919203" cy="84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300" y="3040583"/>
            <a:ext cx="1328966" cy="462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019294" y="4988634"/>
            <a:ext cx="1196978" cy="7609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47630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5DEE723-1268-BF4E-8522-A4CF2BF6E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3724" r="1987" b="5516"/>
          <a:stretch/>
        </p:blipFill>
        <p:spPr>
          <a:xfrm>
            <a:off x="0" y="3522572"/>
            <a:ext cx="9144000" cy="28786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Reach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vast international network offers boundless opportunities in our global economy.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222" y="5899044"/>
            <a:ext cx="30588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Geographic data reflects Fall 2018 census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FA0F07D9-19B2-DD44-A2C5-D9C33CC0ED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4597536" cy="2192089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Students from </a:t>
            </a:r>
            <a:r>
              <a:rPr lang="en-US" b="1" dirty="0"/>
              <a:t>40 states </a:t>
            </a:r>
            <a:r>
              <a:rPr lang="en-US" dirty="0"/>
              <a:t>and </a:t>
            </a:r>
            <a:r>
              <a:rPr lang="en-US" b="1" dirty="0"/>
              <a:t>54 countries</a:t>
            </a:r>
            <a:r>
              <a:rPr lang="en-US" dirty="0"/>
              <a:t> and alumni from every region of the world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international student exchange agreements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Study abroad opportunities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F453D7B8-3577-8941-ACE9-B3312250F05A}"/>
              </a:ext>
            </a:extLst>
          </p:cNvPr>
          <p:cNvSpPr txBox="1">
            <a:spLocks/>
          </p:cNvSpPr>
          <p:nvPr/>
        </p:nvSpPr>
        <p:spPr>
          <a:xfrm>
            <a:off x="4911634" y="1709352"/>
            <a:ext cx="3901439" cy="181762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academic partnerships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Worldwide research programs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Partnerships with multinational corporations and governments</a:t>
            </a:r>
          </a:p>
        </p:txBody>
      </p:sp>
    </p:spTree>
    <p:extLst>
      <p:ext uri="{BB962C8B-B14F-4D97-AF65-F5344CB8AC3E}">
        <p14:creationId xmlns="" xmlns:p14="http://schemas.microsoft.com/office/powerpoint/2010/main" val="420683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112108"/>
            <a:ext cx="8691562" cy="5319171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 Just as actions in the stock market are contagious, emotions in social media are contagious</a:t>
            </a:r>
            <a:r>
              <a:rPr lang="en-US" sz="1800" dirty="0" smtClean="0">
                <a:solidFill>
                  <a:srgbClr val="000000"/>
                </a:solidFill>
              </a:rPr>
              <a:t>! 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 President Donald Trump’s frequent Twitter posts move the stock market</a:t>
            </a:r>
          </a:p>
          <a:p>
            <a:pPr algn="just"/>
            <a:r>
              <a:rPr lang="en-US" sz="1800" dirty="0" smtClean="0">
                <a:solidFill>
                  <a:srgbClr val="000000"/>
                </a:solidFill>
              </a:rPr>
              <a:t>Ex1: </a:t>
            </a:r>
            <a:r>
              <a:rPr lang="en-US" sz="1800" dirty="0" smtClean="0">
                <a:solidFill>
                  <a:srgbClr val="000000"/>
                </a:solidFill>
              </a:rPr>
              <a:t>In early August, there was the plunge in the stocks after Trump announced that he planned to place 10% tariffs on $300 billion worth of imports from China.  The S&amp;P 500 fell 0.9% that Thursday and tumbled almost 3% the next Monday and the Dow Jones Industrial average slid 2.4% </a:t>
            </a:r>
            <a:r>
              <a:rPr lang="en-US" sz="1800" dirty="0" smtClean="0"/>
              <a:t>as the Chinese Yuan fell against the dollar.</a:t>
            </a:r>
          </a:p>
          <a:p>
            <a:pPr lvl="0"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/>
              <a:t> Trump's trade-focused tweets often </a:t>
            </a:r>
          </a:p>
          <a:p>
            <a:pPr lvl="0" algn="just">
              <a:spcAft>
                <a:spcPts val="0"/>
              </a:spcAft>
            </a:pPr>
            <a:r>
              <a:rPr lang="en-US" sz="1800" dirty="0" smtClean="0"/>
              <a:t>drive investors to lower their interest </a:t>
            </a:r>
          </a:p>
          <a:p>
            <a:pPr lvl="0" algn="just">
              <a:spcAft>
                <a:spcPts val="0"/>
              </a:spcAft>
            </a:pPr>
            <a:r>
              <a:rPr lang="en-US" sz="1800" dirty="0" smtClean="0"/>
              <a:t> </a:t>
            </a:r>
            <a:r>
              <a:rPr lang="en-US" sz="1800" dirty="0" smtClean="0"/>
              <a:t>rate</a:t>
            </a:r>
            <a:endParaRPr lang="en-US" sz="1800" dirty="0" smtClean="0"/>
          </a:p>
          <a:p>
            <a:pPr lvl="0" algn="just">
              <a:spcAft>
                <a:spcPts val="0"/>
              </a:spcAft>
            </a:pPr>
            <a:endParaRPr lang="en-US" sz="1800" dirty="0" smtClean="0"/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/>
              <a:t>Tweets pertaining to stocks with </a:t>
            </a:r>
          </a:p>
          <a:p>
            <a:pPr algn="just">
              <a:spcAft>
                <a:spcPts val="0"/>
              </a:spcAft>
            </a:pPr>
            <a:r>
              <a:rPr lang="en-US" sz="1800" dirty="0" smtClean="0"/>
              <a:t>either positive or negative sentiment </a:t>
            </a:r>
          </a:p>
          <a:p>
            <a:pPr algn="just">
              <a:spcAft>
                <a:spcPts val="0"/>
              </a:spcAft>
            </a:pPr>
            <a:r>
              <a:rPr lang="en-US" sz="1800" dirty="0" smtClean="0"/>
              <a:t>may have a rippling effect, all before</a:t>
            </a:r>
          </a:p>
          <a:p>
            <a:pPr algn="just">
              <a:spcAft>
                <a:spcPts val="0"/>
              </a:spcAft>
            </a:pPr>
            <a:r>
              <a:rPr lang="en-US" sz="1800" dirty="0" smtClean="0"/>
              <a:t> hitting the stock market. </a:t>
            </a: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of Social Media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381587"/>
            <a:ext cx="4737692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vdataappstorageusilprod.blob.core.windows.net/medialibrary-ad9be11dbf1f402c8f416cc7e635dcf4-r/7982f934226948e2b890dee69536d967/7982f934226948e2b890dee69536d967/Large/242_0039.jpg?sv=2017-04-17&amp;sr=b&amp;si=201904101657&amp;sig=Br6uTqhA5JMvngnVQFgh31ZXKKzx1Yhbakiz29MreyM%3D&amp;st=1000-06-23T22%3A00%3A06Z&amp;se=2029-09-20T09%3A55%3A27Z">
            <a:extLst>
              <a:ext uri="{FF2B5EF4-FFF2-40B4-BE49-F238E27FC236}">
                <a16:creationId xmlns="" xmlns:a16="http://schemas.microsoft.com/office/drawing/2014/main" id="{9B8A0592-FD8A-0141-A990-FA70DE60D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379835" y="3271024"/>
            <a:ext cx="5709481" cy="3130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Alumni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Stevens alumni are leaders in companies as diverse as United Technologies Corporation, PSEG, Healthfirst, Merck, Citibank, SAP, Goldman Sachs and AT&amp;T.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013" y="2043071"/>
            <a:ext cx="1847125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rgbClr val="90152A"/>
                </a:solidFill>
                <a:latin typeface="Arial"/>
                <a:cs typeface="Arial"/>
              </a:rPr>
              <a:t>40,000+</a:t>
            </a:r>
            <a:r>
              <a:rPr lang="en-US" sz="2400" b="1" dirty="0">
                <a:latin typeface="Arial"/>
                <a:cs typeface="Arial"/>
              </a:rPr>
              <a:t>Alumni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138" y="2043071"/>
            <a:ext cx="3717362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More than </a:t>
            </a:r>
            <a:r>
              <a:rPr lang="en-US" sz="3600" dirty="0">
                <a:solidFill>
                  <a:srgbClr val="0F787D"/>
                </a:solidFill>
                <a:latin typeface="Arial"/>
                <a:cs typeface="Arial"/>
              </a:rPr>
              <a:t>80</a:t>
            </a:r>
            <a:r>
              <a:rPr lang="en-US" sz="3600" dirty="0">
                <a:gradFill flip="none" rotWithShape="1">
                  <a:gsLst>
                    <a:gs pos="0">
                      <a:srgbClr val="8A0028">
                        <a:alpha val="50000"/>
                      </a:srgbClr>
                    </a:gs>
                    <a:gs pos="100000">
                      <a:srgbClr val="8A0028"/>
                    </a:gs>
                  </a:gsLst>
                  <a:lin ang="5400000" scaled="0"/>
                  <a:tileRect/>
                </a:gradFill>
                <a:latin typeface="Arial"/>
                <a:cs typeface="Arial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countries represented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9481" y="2043071"/>
            <a:ext cx="2738883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A82C4"/>
                </a:solidFill>
                <a:latin typeface="Arial"/>
                <a:cs typeface="Arial"/>
              </a:rPr>
              <a:t>20+ 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official clubs worldwide </a:t>
            </a:r>
          </a:p>
        </p:txBody>
      </p:sp>
      <p:pic>
        <p:nvPicPr>
          <p:cNvPr id="1026" name="Picture 2" descr="https://mvdataappstorageusilprod.blob.core.windows.net/medialibrary-ad9be11dbf1f402c8f416cc7e635dcf4-r/4b4861e553f94ecdb84eb463c1ad81a6/4b4861e553f94ecdb84eb463c1ad81a6/Large/242_0640.jpg?sv=2017-04-17&amp;sr=b&amp;si=201904101657&amp;sig=MUWV4xhgCldMS0PVx18goMNNvenlVBNQhH3Lro%2FJba0%3D&amp;st=1120-02-05T15%3A12%3A36Z&amp;se=2029-09-20T09%3A53%3A33Z">
            <a:extLst>
              <a:ext uri="{FF2B5EF4-FFF2-40B4-BE49-F238E27FC236}">
                <a16:creationId xmlns="" xmlns:a16="http://schemas.microsoft.com/office/drawing/2014/main" id="{FB0D97E8-7D3B-9243-A666-44F54A57B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5989481" y="3267518"/>
            <a:ext cx="3153184" cy="31325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vdataappstorageusilprod.blob.core.windows.net/medialibrary-ad9be11dbf1f402c8f416cc7e635dcf4-r/04015bfda2404ea5b90650473c6a388d/04015bfda2404ea5b90650473c6a388d/Large/242_0378.jpg?sv=2017-04-17&amp;sr=b&amp;si=201904101657&amp;sig=UqLk0Ym6A0sXF2Ffiqv40zrG1PUf8iRFhpf%2FeqGmhqY%3D&amp;st=1726-05-10T00%3A03%3A43Z&amp;se=2029-09-20T09%3A59%3A59Z">
            <a:extLst>
              <a:ext uri="{FF2B5EF4-FFF2-40B4-BE49-F238E27FC236}">
                <a16:creationId xmlns="" xmlns:a16="http://schemas.microsoft.com/office/drawing/2014/main" id="{AED0CC9F-9DED-7C4E-86A7-D2DE02C70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-17784" y="3276387"/>
            <a:ext cx="2646218" cy="31237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8912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CF64A9F7-1A1C-4640-B6A0-FAAC06B14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569" y="593903"/>
            <a:ext cx="2865526" cy="4636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272DDA0-B36C-9449-BC04-CCE82F0CA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="" xmlns:a16="http://schemas.microsoft.com/office/drawing/2014/main" id="{40FAFC12-2C34-3940-8AE9-F08DBF417C8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866827" y="1688029"/>
            <a:ext cx="5122191" cy="4705022"/>
          </a:xfrm>
          <a:effectLst/>
        </p:spPr>
      </p:pic>
      <p:sp>
        <p:nvSpPr>
          <p:cNvPr id="9" name="Title 8">
            <a:extLst>
              <a:ext uri="{FF2B5EF4-FFF2-40B4-BE49-F238E27FC236}">
                <a16:creationId xmlns="" xmlns:a16="http://schemas.microsoft.com/office/drawing/2014/main" id="{A7E649F9-C077-CD47-AF2E-9E35EEED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Athletics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B40981C6-B58C-0945-A855-3809C3744310}"/>
              </a:ext>
            </a:extLst>
          </p:cNvPr>
          <p:cNvSpPr txBox="1">
            <a:spLocks/>
          </p:cNvSpPr>
          <p:nvPr/>
        </p:nvSpPr>
        <p:spPr>
          <a:xfrm>
            <a:off x="227013" y="1255363"/>
            <a:ext cx="3492580" cy="41535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Division III Varsity Sports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Member of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(Middle Atlantic Conference)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Combined cumulative GPA for all varsity sports &gt;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3.5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COSIDA Academic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All-Americans since 2012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national titles since 2011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consecutive top-50 placements in the Learfield Sports Directors’ Cup for national program-wide success</a:t>
            </a:r>
          </a:p>
        </p:txBody>
      </p:sp>
    </p:spTree>
    <p:extLst>
      <p:ext uri="{BB962C8B-B14F-4D97-AF65-F5344CB8AC3E}">
        <p14:creationId xmlns="" xmlns:p14="http://schemas.microsoft.com/office/powerpoint/2010/main" val="375506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Innovation Applied</a:t>
            </a:r>
          </a:p>
          <a:p>
            <a:r>
              <a:rPr lang="en-US" sz="1800" dirty="0"/>
              <a:t>A unique and powerful academic experience</a:t>
            </a:r>
          </a:p>
        </p:txBody>
      </p:sp>
    </p:spTree>
    <p:extLst>
      <p:ext uri="{BB962C8B-B14F-4D97-AF65-F5344CB8AC3E}">
        <p14:creationId xmlns="" xmlns:p14="http://schemas.microsoft.com/office/powerpoint/2010/main" val="210645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Research Centers and Labs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0517" y="1478006"/>
            <a:ext cx="3558561" cy="3034727"/>
          </a:xfrm>
        </p:spPr>
        <p:txBody>
          <a:bodyPr>
            <a:noAutofit/>
          </a:bodyPr>
          <a:lstStyle/>
          <a:p>
            <a:r>
              <a:rPr lang="en-US" sz="1400" dirty="0"/>
              <a:t>Center for Complex Systems and Enterprises (CCSE) </a:t>
            </a:r>
          </a:p>
          <a:p>
            <a:r>
              <a:rPr lang="en-US" sz="1400" dirty="0"/>
              <a:t>Center for Decision Technologies (CDT) </a:t>
            </a:r>
          </a:p>
          <a:p>
            <a:r>
              <a:rPr lang="en-US" sz="1400" dirty="0"/>
              <a:t>Center for Environmental Systems (CES) </a:t>
            </a:r>
          </a:p>
          <a:p>
            <a:r>
              <a:rPr lang="en-US" sz="1400" dirty="0"/>
              <a:t>Center for Healthcare Innovation (CHI) </a:t>
            </a:r>
          </a:p>
          <a:p>
            <a:r>
              <a:rPr lang="en-US" sz="1400" dirty="0"/>
              <a:t>Center for Innovation in Engineering and Science Education (CIESE) </a:t>
            </a:r>
          </a:p>
          <a:p>
            <a:r>
              <a:rPr lang="en-US" sz="1400" dirty="0"/>
              <a:t>Center for Quantum Science and Engineering (CQSE)</a:t>
            </a:r>
          </a:p>
          <a:p>
            <a:endParaRPr lang="en-US" sz="1400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9B8B011A-C3E7-7740-A99E-E31D7AA4D3AF}"/>
              </a:ext>
            </a:extLst>
          </p:cNvPr>
          <p:cNvSpPr txBox="1">
            <a:spLocks/>
          </p:cNvSpPr>
          <p:nvPr/>
        </p:nvSpPr>
        <p:spPr>
          <a:xfrm>
            <a:off x="3942106" y="1478006"/>
            <a:ext cx="3398638" cy="3034727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Davidson Laboratory </a:t>
            </a:r>
          </a:p>
          <a:p>
            <a:r>
              <a:rPr lang="en-US" sz="1400" dirty="0"/>
              <a:t>Hanlon Financial Systems Center (FSC)</a:t>
            </a:r>
          </a:p>
          <a:p>
            <a:r>
              <a:rPr lang="en-US" sz="1400" dirty="0"/>
              <a:t>Highly Filled Materials Institute (</a:t>
            </a:r>
            <a:r>
              <a:rPr lang="en-US" sz="1400" dirty="0" err="1"/>
              <a:t>HfMI</a:t>
            </a:r>
            <a:r>
              <a:rPr lang="en-US" sz="1400" dirty="0"/>
              <a:t>) </a:t>
            </a:r>
          </a:p>
          <a:p>
            <a:r>
              <a:rPr lang="en-US" sz="1400" dirty="0"/>
              <a:t>The New Jersey Center for </a:t>
            </a:r>
            <a:r>
              <a:rPr lang="en-US" sz="1400" dirty="0" err="1"/>
              <a:t>MicroChemical</a:t>
            </a:r>
            <a:r>
              <a:rPr lang="en-US" sz="1400" dirty="0"/>
              <a:t> Systems (NJCMCS) </a:t>
            </a:r>
          </a:p>
          <a:p>
            <a:r>
              <a:rPr lang="en-US" sz="1400" dirty="0"/>
              <a:t>Sensor Technology &amp; Applied Research Center (STAR) </a:t>
            </a:r>
          </a:p>
          <a:p>
            <a:r>
              <a:rPr lang="en-US" sz="1400" dirty="0"/>
              <a:t>Stevens Institute for Artificial Intelligence (SIAI)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130ABD7-78A4-FC4B-96EE-D4F19ED705AF}"/>
              </a:ext>
            </a:extLst>
          </p:cNvPr>
          <p:cNvSpPr txBox="1"/>
          <p:nvPr/>
        </p:nvSpPr>
        <p:spPr>
          <a:xfrm>
            <a:off x="217489" y="1120972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University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7429BFC-F168-A544-A017-B5E573857228}"/>
              </a:ext>
            </a:extLst>
          </p:cNvPr>
          <p:cNvSpPr txBox="1"/>
          <p:nvPr/>
        </p:nvSpPr>
        <p:spPr>
          <a:xfrm>
            <a:off x="217489" y="4493004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Department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D1CEFF8A-CB15-764F-8CF1-D0F3CBED905E}"/>
              </a:ext>
            </a:extLst>
          </p:cNvPr>
          <p:cNvSpPr txBox="1">
            <a:spLocks/>
          </p:cNvSpPr>
          <p:nvPr/>
        </p:nvSpPr>
        <p:spPr>
          <a:xfrm>
            <a:off x="300517" y="4866970"/>
            <a:ext cx="5255625" cy="1138194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Center for the Advancement of Secure Systems &amp; Information Assurance (CASSIA)</a:t>
            </a:r>
          </a:p>
          <a:p>
            <a:r>
              <a:rPr lang="en-US" sz="1400" dirty="0"/>
              <a:t>Design &amp; Manufacturing Institute (DMI)</a:t>
            </a:r>
          </a:p>
          <a:p>
            <a:r>
              <a:rPr lang="en-US" sz="1400" dirty="0"/>
              <a:t>Stevens Alliance for Innovation and Leadership (SAIL)</a:t>
            </a:r>
          </a:p>
        </p:txBody>
      </p:sp>
    </p:spTree>
    <p:extLst>
      <p:ext uri="{BB962C8B-B14F-4D97-AF65-F5344CB8AC3E}">
        <p14:creationId xmlns="" xmlns:p14="http://schemas.microsoft.com/office/powerpoint/2010/main" val="92117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670EBC8-202F-DA44-82BF-918A17E8C5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2347267"/>
            <a:ext cx="3849041" cy="438454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Technology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Opportunities to share best practices and experiences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Networking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Access to legal and accounting experts and investors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Education in building a successful business</a:t>
            </a:r>
          </a:p>
          <a:p>
            <a:r>
              <a:rPr lang="en-US" dirty="0"/>
              <a:t>The SVC provides the infrastructure, resources, training and support to bring entrepreneurial dreams closer to reality.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4D63FDD-8154-BB48-9C4B-90EB4D2E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Venture Center: </a:t>
            </a:r>
            <a:br>
              <a:rPr lang="en-US" dirty="0"/>
            </a:br>
            <a:r>
              <a:rPr lang="en-US" dirty="0"/>
              <a:t>Fueling Entrepreneurship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C1E88B-3D05-3844-9F6A-E8B3B8D8D6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06D5DE3-8C89-3545-87EA-E147BF6EE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495928"/>
            <a:ext cx="8691562" cy="408060"/>
          </a:xfrm>
        </p:spPr>
        <p:txBody>
          <a:bodyPr/>
          <a:lstStyle/>
          <a:p>
            <a:r>
              <a:rPr lang="en-US" dirty="0"/>
              <a:t>A dynamic, collaborative environment where selected entrepreneurs can develop promising concepts and technologies into thriving businesses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22ECB2D-9F8C-9248-B5B8-8C743F7CA2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401519" y="2469817"/>
            <a:ext cx="4316278" cy="32914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522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431863"/>
            <a:ext cx="7303340" cy="535863"/>
          </a:xfrm>
        </p:spPr>
        <p:txBody>
          <a:bodyPr/>
          <a:lstStyle/>
          <a:p>
            <a:r>
              <a:rPr lang="en-US" dirty="0"/>
              <a:t>Shaping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14195"/>
            <a:ext cx="7715203" cy="843481"/>
          </a:xfrm>
        </p:spPr>
        <p:txBody>
          <a:bodyPr/>
          <a:lstStyle/>
          <a:p>
            <a:r>
              <a:rPr lang="en-US" dirty="0"/>
              <a:t>Stevens research tackles some of the most urgent challenges facing our world today.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853121" y="1733719"/>
            <a:ext cx="1851024" cy="1655545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Healthcare-delivery 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704118" y="1733719"/>
            <a:ext cx="1833562" cy="1655545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28309" y="1733719"/>
            <a:ext cx="1902129" cy="1655545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hutterstock_64825354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545879" y="1733719"/>
            <a:ext cx="1842798" cy="1655546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28309" y="3446741"/>
            <a:ext cx="19914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Resilient engineering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31936" y="3446742"/>
            <a:ext cx="19049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Energy innovation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9039" y="3446742"/>
            <a:ext cx="19531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Healthcare delivery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0032" y="3446742"/>
            <a:ext cx="21929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Nuclear preparedness</a:t>
            </a:r>
          </a:p>
          <a:p>
            <a:r>
              <a:rPr lang="en-US" sz="1400" b="1" dirty="0">
                <a:latin typeface="Arial"/>
                <a:cs typeface="Arial"/>
              </a:rPr>
              <a:t>and civil defense</a:t>
            </a:r>
          </a:p>
        </p:txBody>
      </p:sp>
      <p:pic>
        <p:nvPicPr>
          <p:cNvPr id="15" name="Picture 14" descr="Drug-Discovery .jpg">
            <a:extLst>
              <a:ext uri="{FF2B5EF4-FFF2-40B4-BE49-F238E27FC236}">
                <a16:creationId xmlns="" xmlns:a16="http://schemas.microsoft.com/office/drawing/2014/main" id="{FD8D0C67-BE7E-EE42-8F85-B1587852A9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545238" y="4030171"/>
            <a:ext cx="1843439" cy="1644614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704B8-93F1-B546-8C7C-DB658056C4EB}"/>
              </a:ext>
            </a:extLst>
          </p:cNvPr>
          <p:cNvSpPr txBox="1"/>
          <p:nvPr/>
        </p:nvSpPr>
        <p:spPr>
          <a:xfrm>
            <a:off x="347951" y="5739331"/>
            <a:ext cx="19049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Flood forecasting and preparation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BCC267D-082F-5947-B3AF-D5B77A516B16}"/>
              </a:ext>
            </a:extLst>
          </p:cNvPr>
          <p:cNvSpPr txBox="1"/>
          <p:nvPr/>
        </p:nvSpPr>
        <p:spPr>
          <a:xfrm>
            <a:off x="2582061" y="5739331"/>
            <a:ext cx="18789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Biomedical research and drug discovery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75AF53-207D-D941-88A2-F4BE08ABD168}"/>
              </a:ext>
            </a:extLst>
          </p:cNvPr>
          <p:cNvSpPr txBox="1"/>
          <p:nvPr/>
        </p:nvSpPr>
        <p:spPr>
          <a:xfrm>
            <a:off x="4722562" y="5739331"/>
            <a:ext cx="15998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Cybersecurity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ACC7501-21CF-474A-8348-8C5C1C304572}"/>
              </a:ext>
            </a:extLst>
          </p:cNvPr>
          <p:cNvSpPr txBox="1"/>
          <p:nvPr/>
        </p:nvSpPr>
        <p:spPr>
          <a:xfrm>
            <a:off x="6861429" y="5739330"/>
            <a:ext cx="1781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latin typeface="Arial"/>
                <a:cs typeface="Arial"/>
              </a:rPr>
              <a:t>Transportation planning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F13FECC4-BA7D-4542-8BCC-84E579B7EEF1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28308" y="4030169"/>
            <a:ext cx="1872291" cy="164461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6A6D3E8-9449-2A4F-983B-3B75B5E54069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704119" y="4030169"/>
            <a:ext cx="1833562" cy="1644616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807AFE7-8C25-694A-9BA9-3713D89C3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853121" y="4030169"/>
            <a:ext cx="1852670" cy="16446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165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425374"/>
            <a:ext cx="2881947" cy="438454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Systems Engineering Research Center (SERC) </a:t>
            </a:r>
            <a:r>
              <a:rPr lang="en-US" dirty="0"/>
              <a:t>provides systems thought leadership to manage critical challenges facing the U.S. defense sector.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Center for Maritime Security (CMS) </a:t>
            </a:r>
            <a:r>
              <a:rPr lang="en-US" dirty="0"/>
              <a:t>leads national efforts in maritime security and ocean observation.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Centers of Excellence</a:t>
            </a:r>
          </a:p>
        </p:txBody>
      </p:sp>
      <p:pic>
        <p:nvPicPr>
          <p:cNvPr id="7" name="Picture Placeholder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621680" y="1520792"/>
            <a:ext cx="5021806" cy="2002054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AC61CE-05C1-A74B-BC15-E856BF1C21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621680" y="3866220"/>
            <a:ext cx="5021806" cy="20773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7633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22167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112108"/>
            <a:ext cx="8691562" cy="525821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Before investors choose to go with the momentum of the stock market and assume stocks will continue going in the same direction in the future as they are now. </a:t>
            </a:r>
          </a:p>
          <a:p>
            <a:r>
              <a:rPr lang="en-US" sz="2000" dirty="0" smtClean="0"/>
              <a:t>Cons: Trusting your instinct may not be rational </a:t>
            </a:r>
          </a:p>
          <a:p>
            <a:pPr lvl="0">
              <a:buFont typeface="Arial" pitchFamily="34" charset="0"/>
              <a:buChar char="•"/>
            </a:pPr>
            <a:r>
              <a:rPr lang="en-US" sz="2000" dirty="0" smtClean="0"/>
              <a:t> Today Twitter can be very useful in Forecasting which markets are thriving  and where money is most likely to be invested </a:t>
            </a:r>
          </a:p>
          <a:p>
            <a:r>
              <a:rPr lang="en-US" sz="2000" dirty="0" smtClean="0"/>
              <a:t>Pros: Aggregating financial tweets and labeling them as positive or negative can help determine how the general public feels about a certain stock. </a:t>
            </a:r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endParaRPr lang="en-US" sz="2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Stock Market: past and present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033" y="4311014"/>
            <a:ext cx="2818447" cy="196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6934" y="4311014"/>
            <a:ext cx="2729865" cy="19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5160" y="4282440"/>
            <a:ext cx="2621280" cy="196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1800" dirty="0" smtClean="0"/>
              <a:t> Today finance is becoming increasingly about technology and data science</a:t>
            </a: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/>
              <a:t> </a:t>
            </a:r>
            <a:r>
              <a:rPr lang="en-US" sz="1800" dirty="0" smtClean="0"/>
              <a:t>Our project aims to be a proof of concept  for implementing </a:t>
            </a:r>
            <a:r>
              <a:rPr lang="en-US" sz="1800" dirty="0" smtClean="0"/>
              <a:t>recommendation system </a:t>
            </a:r>
            <a:r>
              <a:rPr lang="en-US" sz="1800" dirty="0" smtClean="0"/>
              <a:t>for guiding stock market investment</a:t>
            </a: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/>
              <a:t> It uses machine learning principles and sentiment analysis to find correlation between “market sentiment” and “public sentiment”</a:t>
            </a: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/>
              <a:t> We used </a:t>
            </a:r>
            <a:r>
              <a:rPr lang="en-US" sz="1800" b="1" dirty="0" smtClean="0"/>
              <a:t>Yahoo finance API </a:t>
            </a:r>
            <a:r>
              <a:rPr lang="en-US" sz="1800" dirty="0" smtClean="0"/>
              <a:t>to fetch real time stock market data and </a:t>
            </a:r>
            <a:r>
              <a:rPr lang="en-US" sz="1800" b="1" dirty="0" smtClean="0"/>
              <a:t>Twitter newsfeed</a:t>
            </a:r>
            <a:r>
              <a:rPr lang="en-US" sz="1800" dirty="0" smtClean="0"/>
              <a:t> to measure impact on those stock data</a:t>
            </a: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/>
              <a:t> Stock market prices and Twitter news feed are collected periodically for five different companies and our system gives the feedback for each one of them.</a:t>
            </a:r>
          </a:p>
          <a:p>
            <a:pPr algn="just"/>
            <a:endParaRPr lang="en-US" sz="18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Our Project Comes In?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                            COLLECT                  PROCESS              STORE                   RESULT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Logic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198120" y="1737360"/>
            <a:ext cx="1264920" cy="62484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Google Stock</a:t>
            </a:r>
            <a:endParaRPr lang="en-US" b="1" dirty="0"/>
          </a:p>
        </p:txBody>
      </p:sp>
      <p:sp>
        <p:nvSpPr>
          <p:cNvPr id="6" name="Flowchart: Process 5"/>
          <p:cNvSpPr/>
          <p:nvPr/>
        </p:nvSpPr>
        <p:spPr>
          <a:xfrm>
            <a:off x="213360" y="2636520"/>
            <a:ext cx="1264920" cy="62484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Microsoft Stock</a:t>
            </a:r>
            <a:endParaRPr lang="en-US" b="1" dirty="0"/>
          </a:p>
        </p:txBody>
      </p:sp>
      <p:sp>
        <p:nvSpPr>
          <p:cNvPr id="7" name="Flowchart: Process 6"/>
          <p:cNvSpPr/>
          <p:nvPr/>
        </p:nvSpPr>
        <p:spPr>
          <a:xfrm>
            <a:off x="213360" y="3489960"/>
            <a:ext cx="1264920" cy="62484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Tesla Stock</a:t>
            </a:r>
            <a:endParaRPr lang="en-US" b="1" dirty="0"/>
          </a:p>
        </p:txBody>
      </p:sp>
      <p:sp>
        <p:nvSpPr>
          <p:cNvPr id="8" name="Flowchart: Process 7"/>
          <p:cNvSpPr/>
          <p:nvPr/>
        </p:nvSpPr>
        <p:spPr>
          <a:xfrm>
            <a:off x="274320" y="4343400"/>
            <a:ext cx="1264920" cy="147828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Twitter Tweets for Google, Microsoft and Tesla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314" y="2823210"/>
            <a:ext cx="119824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0" y="3063240"/>
            <a:ext cx="1257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n 13"/>
          <p:cNvSpPr/>
          <p:nvPr/>
        </p:nvSpPr>
        <p:spPr>
          <a:xfrm>
            <a:off x="5897880" y="2727960"/>
            <a:ext cx="960120" cy="124968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S3 Bucket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15440" y="2072640"/>
            <a:ext cx="853440" cy="716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630680" y="2910840"/>
            <a:ext cx="777240" cy="27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15440" y="3733800"/>
            <a:ext cx="838200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26" idx="3"/>
          </p:cNvCxnSpPr>
          <p:nvPr/>
        </p:nvCxnSpPr>
        <p:spPr>
          <a:xfrm>
            <a:off x="3718559" y="3413760"/>
            <a:ext cx="3657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10200" y="3444240"/>
            <a:ext cx="487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4"/>
          </p:cNvCxnSpPr>
          <p:nvPr/>
        </p:nvCxnSpPr>
        <p:spPr>
          <a:xfrm flipV="1">
            <a:off x="6858000" y="2438400"/>
            <a:ext cx="94488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4"/>
          </p:cNvCxnSpPr>
          <p:nvPr/>
        </p:nvCxnSpPr>
        <p:spPr>
          <a:xfrm>
            <a:off x="6858000" y="3352800"/>
            <a:ext cx="960120" cy="929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&quot;No&quot; Symbol 37"/>
          <p:cNvSpPr/>
          <p:nvPr/>
        </p:nvSpPr>
        <p:spPr>
          <a:xfrm>
            <a:off x="7513320" y="2880360"/>
            <a:ext cx="1341120" cy="1127760"/>
          </a:xfrm>
          <a:prstGeom prst="noSmoking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Tesla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9" name="Donut 38"/>
          <p:cNvSpPr/>
          <p:nvPr/>
        </p:nvSpPr>
        <p:spPr>
          <a:xfrm>
            <a:off x="7635240" y="1371600"/>
            <a:ext cx="1508760" cy="1341120"/>
          </a:xfrm>
          <a:prstGeom prst="donu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Google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0" name="Donut 39"/>
          <p:cNvSpPr/>
          <p:nvPr/>
        </p:nvSpPr>
        <p:spPr>
          <a:xfrm>
            <a:off x="7376160" y="4236720"/>
            <a:ext cx="1767840" cy="1341120"/>
          </a:xfrm>
          <a:prstGeom prst="donu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Microsoft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14" idx="4"/>
          </p:cNvCxnSpPr>
          <p:nvPr/>
        </p:nvCxnSpPr>
        <p:spPr>
          <a:xfrm>
            <a:off x="6858000" y="3352800"/>
            <a:ext cx="670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645920" y="4099560"/>
            <a:ext cx="975360" cy="883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D1B2BEA-E18F-2C4B-BD4E-30C607B93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709351"/>
            <a:ext cx="4463520" cy="4384542"/>
          </a:xfrm>
        </p:spPr>
        <p:txBody>
          <a:bodyPr/>
          <a:lstStyle/>
          <a:p>
            <a:pPr>
              <a:spcBef>
                <a:spcPts val="1128"/>
              </a:spcBef>
            </a:pPr>
            <a:r>
              <a:rPr lang="en-US" dirty="0"/>
              <a:t>Established in 1870 by America’s first </a:t>
            </a:r>
            <a:br>
              <a:rPr lang="en-US" dirty="0"/>
            </a:br>
            <a:r>
              <a:rPr lang="en-US" dirty="0"/>
              <a:t>family of inventors</a:t>
            </a:r>
          </a:p>
          <a:p>
            <a:pPr>
              <a:spcBef>
                <a:spcPts val="1128"/>
              </a:spcBef>
            </a:pPr>
            <a:r>
              <a:rPr lang="en-US" dirty="0"/>
              <a:t>Located in Hoboken, New Jersey, minutes from Manhattan</a:t>
            </a:r>
          </a:p>
          <a:p>
            <a:pPr>
              <a:spcBef>
                <a:spcPts val="1128"/>
              </a:spcBef>
            </a:pPr>
            <a:r>
              <a:rPr lang="en-US" dirty="0"/>
              <a:t>Prepares leaders for our technology-driven world</a:t>
            </a:r>
          </a:p>
          <a:p>
            <a:pPr>
              <a:spcBef>
                <a:spcPts val="1128"/>
              </a:spcBef>
            </a:pPr>
            <a:r>
              <a:rPr lang="en-US" dirty="0"/>
              <a:t>Advances science and technology education and research in areas of great societal need</a:t>
            </a:r>
          </a:p>
          <a:p>
            <a:pPr>
              <a:spcBef>
                <a:spcPts val="1128"/>
              </a:spcBef>
            </a:pPr>
            <a:r>
              <a:rPr lang="en-US" dirty="0"/>
              <a:t>Contributes to the study and solution of </a:t>
            </a:r>
            <a:br>
              <a:rPr lang="en-US" dirty="0"/>
            </a:br>
            <a:r>
              <a:rPr lang="en-US" dirty="0"/>
              <a:t>the most challenging problems of our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BF307B-6399-3E4A-8841-0592171018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FFA8043-AA96-2A43-8B70-7BF07C2B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1046380"/>
          </a:xfrm>
        </p:spPr>
        <p:txBody>
          <a:bodyPr/>
          <a:lstStyle/>
          <a:p>
            <a:r>
              <a:rPr lang="en-US" dirty="0"/>
              <a:t>A Student-Centric, Technological Research University</a:t>
            </a:r>
          </a:p>
        </p:txBody>
      </p:sp>
      <p:pic>
        <p:nvPicPr>
          <p:cNvPr id="2050" name="Picture 2" descr="https://mvdataappstorageusilprod.blob.core.windows.net/medialibrary-ad9be11dbf1f402c8f416cc7e635dcf4-r/3954d5e625d44e5392106686f3ba4ea8/3954d5e625d44e5392106686f3ba4ea8/Large/53-(0-01-36-21)-adjusted.jpg?sv=2017-04-17&amp;sr=b&amp;si=201904101657&amp;sig=AoZgje%2FT9AY2wwSGeW8HRvjX0djdNwru8h7OeiMwa3U%3D&amp;st=0963-08-28T09%3A39%3A49Z&amp;se=2029-09-20T06%3A12%3A48Z">
            <a:extLst>
              <a:ext uri="{FF2B5EF4-FFF2-40B4-BE49-F238E27FC236}">
                <a16:creationId xmlns="" xmlns:a16="http://schemas.microsoft.com/office/drawing/2014/main" id="{735B1DB5-10EF-6E44-B3BE-03433E751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937530" y="1709351"/>
            <a:ext cx="3969403" cy="20329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vdataappstorageusilprod.blob.core.windows.net/medialibrary-ad9be11dbf1f402c8f416cc7e635dcf4-r/100d7b1ce9564f079822d3eddf65bf44/100d7b1ce9564f079822d3eddf65bf44/Large/JV4_3601%204965.jpg?sv=2017-04-17&amp;sr=b&amp;si=201904101657&amp;sig=mnCk1hX2AMR7RIep1Ir%2B8ds8BtnYBzaVlB2KqjQMASI%3D&amp;st=1164-03-28T13%3A08%3A54Z&amp;se=2029-09-20T06%3A14%3A09Z">
            <a:extLst>
              <a:ext uri="{FF2B5EF4-FFF2-40B4-BE49-F238E27FC236}">
                <a16:creationId xmlns="" xmlns:a16="http://schemas.microsoft.com/office/drawing/2014/main" id="{85E3D5DD-D9A6-D54A-9966-574E08D7E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6731000" y="3835399"/>
            <a:ext cx="2175933" cy="2258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vdataappstorageusilprod.blob.core.windows.net/medialibrary-ad9be11dbf1f402c8f416cc7e635dcf4-r/e06b1055470745d79d7b779d99837bb7/e06b1055470745d79d7b779d99837bb7/Large/JV_0049.jpg?sv=2017-04-17&amp;sr=b&amp;si=201904101657&amp;sig=NKRJ0BkVaJKG3ZjBIfC49qByGaCisY4nI%2FiFUj5fcnQ%3D&amp;st=1872-02-07T15%3A27%3A52Z&amp;se=2029-09-20T06%3A26%3A23Z">
            <a:extLst>
              <a:ext uri="{FF2B5EF4-FFF2-40B4-BE49-F238E27FC236}">
                <a16:creationId xmlns="" xmlns:a16="http://schemas.microsoft.com/office/drawing/2014/main" id="{2F0872C5-EB73-0A4A-A8BD-B80014676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937530" y="3835398"/>
            <a:ext cx="1700337" cy="2258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78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Technology-Focused, Broad Reach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6259" y="3729630"/>
            <a:ext cx="2012441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Charles V. Schaefer, Jr. School of Engineering and Science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Advancing scientific knowledge to create groundbreaking solutions to 21</a:t>
            </a:r>
            <a:r>
              <a:rPr lang="en-US" sz="1200" i="1" baseline="30000" dirty="0">
                <a:solidFill>
                  <a:srgbClr val="002A4C"/>
                </a:solidFill>
                <a:latin typeface="Arial"/>
                <a:cs typeface="Arial"/>
              </a:rPr>
              <a:t>st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-century challenges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1186" y="3729630"/>
            <a:ext cx="183151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Business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Leading innovation in business management and finance, across industries and around the globe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0439" y="3729630"/>
            <a:ext cx="180378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Systems and Enterprises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Optimizing the design, creation and operation of complex systems and organizations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8771" y="3729630"/>
            <a:ext cx="1745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College of Arts and Letters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Uniting humanities, arts, science and technology to inspire and inform change and innovation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510257" y="1359637"/>
            <a:ext cx="1842448" cy="2179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86259" y="1359635"/>
            <a:ext cx="1837944" cy="2179643"/>
          </a:xfrm>
          <a:prstGeom prst="rect">
            <a:avLst/>
          </a:prstGeom>
        </p:spPr>
      </p:pic>
      <p:pic>
        <p:nvPicPr>
          <p:cNvPr id="1026" name="Picture 2" descr="https://mvdataappstorageusilprod.blob.core.windows.net/medialibrary-ad9be11dbf1f402c8f416cc7e635dcf4-r/319bd72e55c94edeb66e28b79007de09/319bd72e55c94edeb66e28b79007de09/Large/17-036_Stevens_956.jpg?sv=2017-04-17&amp;sr=b&amp;si=201904101657&amp;sig=gxzchEHNuWaypS1LNIEo%2FslojHiZXJn6j%2FEwR7RUxoA%3D&amp;st=0632-05-07T01%3A35%3A13Z&amp;se=2029-09-20T05%3A32%3A59Z">
            <a:extLst>
              <a:ext uri="{FF2B5EF4-FFF2-40B4-BE49-F238E27FC236}">
                <a16:creationId xmlns="" xmlns:a16="http://schemas.microsoft.com/office/drawing/2014/main" id="{BF928B51-3C10-614D-B283-B339583BA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6944708" y="1359236"/>
            <a:ext cx="1876716" cy="21800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vdataappstorageusilprod.blob.core.windows.net/medialibrary-ad9be11dbf1f402c8f416cc7e635dcf4-r/1cdd636f88e64abf8afa88c955fe37f6/1cdd636f88e64abf8afa88c955fe37f6/Large/JV_0033%203483.jpg?sv=2017-04-17&amp;sr=b&amp;si=201904101657&amp;sig=Oke%2BW0I7M2nIhC8P5k2vW6E6C4QFGgQSbNfTzTCe6WQ%3D&amp;st=1142-06-13T10%3A03%3A43Z&amp;se=2029-09-20T05%3A37%3A53Z">
            <a:extLst>
              <a:ext uri="{FF2B5EF4-FFF2-40B4-BE49-F238E27FC236}">
                <a16:creationId xmlns="" xmlns:a16="http://schemas.microsoft.com/office/drawing/2014/main" id="{A8DED295-272B-4E42-ACF6-4E791640E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723194" y="1359236"/>
            <a:ext cx="1851026" cy="2181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3122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F470FFB-17F7-7641-B7F4-AC0E82EA8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D75A5C98-45B2-6A45-BF76-DA13A2B946E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1292225"/>
            <a:ext cx="2971800" cy="1828800"/>
          </a:xfrm>
        </p:spPr>
      </p:pic>
      <p:pic>
        <p:nvPicPr>
          <p:cNvPr id="19" name="Picture Placeholder 18">
            <a:extLst>
              <a:ext uri="{FF2B5EF4-FFF2-40B4-BE49-F238E27FC236}">
                <a16:creationId xmlns="" xmlns:a16="http://schemas.microsoft.com/office/drawing/2014/main" id="{61E682A2-8997-FA46-8164-96AFDCB51C2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084513" y="1292225"/>
            <a:ext cx="2971800" cy="1828800"/>
          </a:xfrm>
        </p:spPr>
      </p:pic>
      <p:pic>
        <p:nvPicPr>
          <p:cNvPr id="21" name="Picture Placeholder 20">
            <a:extLst>
              <a:ext uri="{FF2B5EF4-FFF2-40B4-BE49-F238E27FC236}">
                <a16:creationId xmlns="" xmlns:a16="http://schemas.microsoft.com/office/drawing/2014/main" id="{96989CE8-C7B4-0E45-8C30-64EDCB6D28C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167438" y="1292225"/>
            <a:ext cx="2971800" cy="1828800"/>
          </a:xfrm>
        </p:spPr>
      </p:pic>
      <p:pic>
        <p:nvPicPr>
          <p:cNvPr id="23" name="Picture Placeholder 22">
            <a:extLst>
              <a:ext uri="{FF2B5EF4-FFF2-40B4-BE49-F238E27FC236}">
                <a16:creationId xmlns="" xmlns:a16="http://schemas.microsoft.com/office/drawing/2014/main" id="{E888E78B-F756-854F-953E-8785DA40E50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3648075"/>
            <a:ext cx="2971800" cy="1828800"/>
          </a:xfrm>
        </p:spPr>
      </p:pic>
      <p:pic>
        <p:nvPicPr>
          <p:cNvPr id="25" name="Picture Placeholder 24">
            <a:extLst>
              <a:ext uri="{FF2B5EF4-FFF2-40B4-BE49-F238E27FC236}">
                <a16:creationId xmlns="" xmlns:a16="http://schemas.microsoft.com/office/drawing/2014/main" id="{295AC222-8D48-504E-ADF1-897AF212432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084513" y="3648075"/>
            <a:ext cx="2971800" cy="1828800"/>
          </a:xfrm>
        </p:spPr>
      </p:pic>
      <p:pic>
        <p:nvPicPr>
          <p:cNvPr id="27" name="Picture Placeholder 26">
            <a:extLst>
              <a:ext uri="{FF2B5EF4-FFF2-40B4-BE49-F238E27FC236}">
                <a16:creationId xmlns="" xmlns:a16="http://schemas.microsoft.com/office/drawing/2014/main" id="{1F4311FB-B7F3-314D-ADAA-BD46BAFED003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167438" y="3648075"/>
            <a:ext cx="2971800" cy="1828800"/>
          </a:xfrm>
        </p:spPr>
      </p:pic>
      <p:sp>
        <p:nvSpPr>
          <p:cNvPr id="9" name="Title 8">
            <a:extLst>
              <a:ext uri="{FF2B5EF4-FFF2-40B4-BE49-F238E27FC236}">
                <a16:creationId xmlns="" xmlns:a16="http://schemas.microsoft.com/office/drawing/2014/main" id="{BE0A2E08-834B-1840-8958-4B5A58EF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Driven by Real-World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111295C-3661-C345-80FD-7281B5A307BA}"/>
              </a:ext>
            </a:extLst>
          </p:cNvPr>
          <p:cNvSpPr txBox="1"/>
          <p:nvPr/>
        </p:nvSpPr>
        <p:spPr>
          <a:xfrm>
            <a:off x="-1" y="3120195"/>
            <a:ext cx="2971800" cy="435205"/>
          </a:xfrm>
          <a:prstGeom prst="rect">
            <a:avLst/>
          </a:prstGeom>
          <a:solidFill>
            <a:srgbClr val="0F787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Cooperative education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5F8BFEB-5CD6-B54B-B690-3A70F1D1AD14}"/>
              </a:ext>
            </a:extLst>
          </p:cNvPr>
          <p:cNvSpPr txBox="1"/>
          <p:nvPr/>
        </p:nvSpPr>
        <p:spPr>
          <a:xfrm>
            <a:off x="3079674" y="3120194"/>
            <a:ext cx="2971800" cy="435205"/>
          </a:xfrm>
          <a:prstGeom prst="rect">
            <a:avLst/>
          </a:prstGeom>
          <a:solidFill>
            <a:srgbClr val="DF7023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Project-based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9A375B3-9AFD-1846-951C-9B28CB02F10F}"/>
              </a:ext>
            </a:extLst>
          </p:cNvPr>
          <p:cNvSpPr txBox="1"/>
          <p:nvPr/>
        </p:nvSpPr>
        <p:spPr>
          <a:xfrm>
            <a:off x="6175528" y="3120193"/>
            <a:ext cx="2971800" cy="435205"/>
          </a:xfrm>
          <a:prstGeom prst="rect">
            <a:avLst/>
          </a:prstGeom>
          <a:solidFill>
            <a:srgbClr val="8A002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Faculty-mentored research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DA8C60B-E9A0-694E-B520-3BF66692FAAB}"/>
              </a:ext>
            </a:extLst>
          </p:cNvPr>
          <p:cNvSpPr txBox="1"/>
          <p:nvPr/>
        </p:nvSpPr>
        <p:spPr>
          <a:xfrm>
            <a:off x="-1" y="5477474"/>
            <a:ext cx="2971800" cy="923326"/>
          </a:xfrm>
          <a:prstGeom prst="rect">
            <a:avLst/>
          </a:prstGeom>
          <a:solidFill>
            <a:srgbClr val="3A82C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Case studies drawn from industry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BA05FB0-23F7-D74B-A066-530DB35AA304}"/>
              </a:ext>
            </a:extLst>
          </p:cNvPr>
          <p:cNvSpPr txBox="1"/>
          <p:nvPr/>
        </p:nvSpPr>
        <p:spPr>
          <a:xfrm>
            <a:off x="3089428" y="5477474"/>
            <a:ext cx="2971800" cy="923326"/>
          </a:xfrm>
          <a:prstGeom prst="rect">
            <a:avLst/>
          </a:prstGeom>
          <a:solidFill>
            <a:srgbClr val="04316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Internships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0C7538-C9D9-2147-BD3B-800FE5F6CD3D}"/>
              </a:ext>
            </a:extLst>
          </p:cNvPr>
          <p:cNvSpPr txBox="1"/>
          <p:nvPr/>
        </p:nvSpPr>
        <p:spPr>
          <a:xfrm>
            <a:off x="6175528" y="5477474"/>
            <a:ext cx="2971800" cy="923326"/>
          </a:xfrm>
          <a:prstGeom prst="rect">
            <a:avLst/>
          </a:prstGeom>
          <a:solidFill>
            <a:srgbClr val="663F7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Cross-disciplinary 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collaboration</a:t>
            </a:r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, reflective of real-world projects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35299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Introduced the first mechanical engineering degree in the U.S.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Designed the steam ferry, the T-rail and the first American-built steam locomotive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Built and operated the first U.S. commercial railroad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Instrumental in developing U.S. patent law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Created the America’s Cup racing series and designed and sailed the yacht </a:t>
            </a:r>
            <a:r>
              <a:rPr lang="en-US" sz="1600" i="1" dirty="0"/>
              <a:t>America</a:t>
            </a:r>
            <a:r>
              <a:rPr lang="en-US" sz="1600" dirty="0"/>
              <a:t>, the first winner of the Cup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of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4639796" cy="753016"/>
          </a:xfrm>
        </p:spPr>
        <p:txBody>
          <a:bodyPr wrap="square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The Stevens family: The first family of American inventors</a:t>
            </a:r>
          </a:p>
        </p:txBody>
      </p:sp>
      <p:pic>
        <p:nvPicPr>
          <p:cNvPr id="7" name="Picture Placeholder 8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55033" y="1152956"/>
            <a:ext cx="1655064" cy="1988177"/>
          </a:xfrm>
          <a:prstGeom prst="rect">
            <a:avLst/>
          </a:prstGeom>
          <a:ln cmpd="sng">
            <a:noFill/>
            <a:miter lim="800000"/>
          </a:ln>
        </p:spPr>
      </p:pic>
      <p:pic>
        <p:nvPicPr>
          <p:cNvPr id="8" name="Picture Placeholder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141" r="-141"/>
          <a:stretch>
            <a:fillRect/>
          </a:stretch>
        </p:blipFill>
        <p:spPr>
          <a:xfrm>
            <a:off x="5054600" y="3808487"/>
            <a:ext cx="1655763" cy="1970647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9" name="Picture Placeholder 14" descr="Locomotive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117786" y="3808487"/>
            <a:ext cx="1664074" cy="1973748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10" name="Picture Placeholder 16"/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147330" y="1152956"/>
            <a:ext cx="1655064" cy="1988177"/>
          </a:xfrm>
          <a:prstGeom prst="rect">
            <a:avLst/>
          </a:prstGeom>
          <a:ln>
            <a:noFill/>
            <a:miter lim="800000"/>
          </a:ln>
        </p:spPr>
      </p:pic>
      <p:sp>
        <p:nvSpPr>
          <p:cNvPr id="11" name="TextBox 10"/>
          <p:cNvSpPr txBox="1"/>
          <p:nvPr/>
        </p:nvSpPr>
        <p:spPr>
          <a:xfrm>
            <a:off x="5062583" y="3176232"/>
            <a:ext cx="171206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Edwin A. Stevens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9156" y="3176232"/>
            <a:ext cx="199484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Colonel John Stevens III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2172" y="5804240"/>
            <a:ext cx="1702475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yacht </a:t>
            </a:r>
            <a:r>
              <a:rPr lang="en-US" sz="1200" i="1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7330" y="5804240"/>
            <a:ext cx="1708389" cy="41549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Stevens’ original steam carriage</a:t>
            </a:r>
          </a:p>
        </p:txBody>
      </p:sp>
    </p:spTree>
    <p:extLst>
      <p:ext uri="{BB962C8B-B14F-4D97-AF65-F5344CB8AC3E}">
        <p14:creationId xmlns="" xmlns:p14="http://schemas.microsoft.com/office/powerpoint/2010/main" val="486809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F787D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46367</TotalTime>
  <Words>1672</Words>
  <Application>Microsoft Office PowerPoint</Application>
  <PresentationFormat>On-screen Show (4:3)</PresentationFormat>
  <Paragraphs>340</Paragraphs>
  <Slides>27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Slide 1</vt:lpstr>
      <vt:lpstr>Power of Social Media</vt:lpstr>
      <vt:lpstr>The Stock Market: past and present</vt:lpstr>
      <vt:lpstr>Where Our Project Comes In?</vt:lpstr>
      <vt:lpstr>Business Logic</vt:lpstr>
      <vt:lpstr>A Student-Centric, Technological Research University</vt:lpstr>
      <vt:lpstr>Technology-Focused, Broad Reach</vt:lpstr>
      <vt:lpstr>Driven by Real-World Experience</vt:lpstr>
      <vt:lpstr>Legacy of Innovation</vt:lpstr>
      <vt:lpstr>Once and Future Pioneers</vt:lpstr>
      <vt:lpstr>Stevens Leadership</vt:lpstr>
      <vt:lpstr>Foundational Research Pillars  </vt:lpstr>
      <vt:lpstr>University Facts</vt:lpstr>
      <vt:lpstr>National Rankings and Recognition</vt:lpstr>
      <vt:lpstr>National Program Rankings</vt:lpstr>
      <vt:lpstr>A University on the Rise</vt:lpstr>
      <vt:lpstr>Lifelong Returns</vt:lpstr>
      <vt:lpstr>Stevens in the News</vt:lpstr>
      <vt:lpstr>Global Reach</vt:lpstr>
      <vt:lpstr>The Stevens Alumni Network</vt:lpstr>
      <vt:lpstr>Athletics</vt:lpstr>
      <vt:lpstr>Slide 22</vt:lpstr>
      <vt:lpstr>Research Centers and Labs</vt:lpstr>
      <vt:lpstr>The Stevens Venture Center:  Fueling Entrepreneurship</vt:lpstr>
      <vt:lpstr>Shaping the Future</vt:lpstr>
      <vt:lpstr>National Centers of Excellence</vt:lpstr>
      <vt:lpstr>Slide 27</vt:lpstr>
    </vt:vector>
  </TitlesOfParts>
  <Company>Stevens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Vidya Maiya</cp:lastModifiedBy>
  <cp:revision>1294</cp:revision>
  <cp:lastPrinted>2019-10-04T20:58:21Z</cp:lastPrinted>
  <dcterms:created xsi:type="dcterms:W3CDTF">2013-11-01T14:42:31Z</dcterms:created>
  <dcterms:modified xsi:type="dcterms:W3CDTF">2019-12-03T15:29:07Z</dcterms:modified>
</cp:coreProperties>
</file>